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Hoja_de_c_lculo_d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  <c:spPr>
        <a:ln>
          <a:solidFill>
            <a:schemeClr val="tx1"/>
          </a:solidFill>
        </a:ln>
      </c:spPr>
    </c:sideWall>
    <c:backWall>
      <c:thickness val="0"/>
      <c:spPr>
        <a:ln>
          <a:solidFill>
            <a:schemeClr val="tx1"/>
          </a:solidFill>
        </a:ln>
      </c:spPr>
    </c:backWall>
    <c:plotArea>
      <c:layout>
        <c:manualLayout>
          <c:layoutTarget val="inner"/>
          <c:xMode val="edge"/>
          <c:yMode val="edge"/>
          <c:x val="9.1614960267036902E-2"/>
          <c:y val="6.6423054054064484E-2"/>
          <c:w val="0.87115214390336182"/>
          <c:h val="0.5112053467442343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Hoja1!$A$2:$A$6</c:f>
              <c:strCache>
                <c:ptCount val="5"/>
                <c:pt idx="0">
                  <c:v>Inundación</c:v>
                </c:pt>
                <c:pt idx="1">
                  <c:v>Sequía y desertificación</c:v>
                </c:pt>
                <c:pt idx="2">
                  <c:v>Remoción en masa</c:v>
                </c:pt>
                <c:pt idx="3">
                  <c:v>Erosión</c:v>
                </c:pt>
                <c:pt idx="4">
                  <c:v>Contaminación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0747432"/>
        <c:axId val="160747824"/>
        <c:axId val="0"/>
      </c:bar3DChart>
      <c:catAx>
        <c:axId val="160747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s-CO"/>
          </a:p>
        </c:txPr>
        <c:crossAx val="160747824"/>
        <c:crosses val="autoZero"/>
        <c:auto val="1"/>
        <c:lblAlgn val="ctr"/>
        <c:lblOffset val="100"/>
        <c:noMultiLvlLbl val="0"/>
      </c:catAx>
      <c:valAx>
        <c:axId val="160747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0747432"/>
        <c:crosses val="autoZero"/>
        <c:crossBetween val="between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s-CO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/>
            </a:pPr>
            <a:endParaRPr lang="en-US" sz="1400"/>
          </a:p>
          <a:p>
            <a:pPr>
              <a:defRPr sz="1400"/>
            </a:pPr>
            <a:r>
              <a:rPr lang="en-US" sz="1400"/>
              <a:t>PORCENTAJE DE MUNICIPIOS AFECTADOS POR REMOCIÓN EN MASA EN EL SUR DE BOLÍVAR</a:t>
            </a:r>
          </a:p>
        </c:rich>
      </c:tx>
      <c:layout>
        <c:manualLayout>
          <c:xMode val="edge"/>
          <c:yMode val="edge"/>
          <c:x val="0.13434561314645804"/>
          <c:y val="1.647903123013214E-3"/>
        </c:manualLayout>
      </c:layout>
      <c:overlay val="0"/>
    </c:title>
    <c:autoTitleDeleted val="0"/>
    <c:view3D>
      <c:rotX val="75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6.1909357634240506E-2"/>
          <c:y val="0"/>
          <c:w val="0.92058206091124051"/>
          <c:h val="0.95059539178560493"/>
        </c:manualLayout>
      </c:layout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explosion val="4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Hoja1!$A$2:$A$3</c:f>
              <c:strCache>
                <c:ptCount val="2"/>
                <c:pt idx="0">
                  <c:v>CON RISEGO DE REMOCIÓN EN MASA</c:v>
                </c:pt>
                <c:pt idx="1">
                  <c:v>SIN RIESGO DE REMOCIÓN EN MASA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11543899711456609"/>
          <c:y val="0.72381762226039725"/>
          <c:w val="5.1141538108304088E-2"/>
          <c:h val="0.22988436158183156"/>
        </c:manualLayout>
      </c:layout>
      <c:overlay val="0"/>
      <c:txPr>
        <a:bodyPr/>
        <a:lstStyle/>
        <a:p>
          <a:pPr>
            <a:defRPr sz="1200"/>
          </a:pPr>
          <a:endParaRPr lang="es-CO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pPr>
      <a:endParaRPr lang="es-CO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s-CO"/>
              <a:t>PORCENTAJE DE MUNICIPIOS AFECTADOS POR EROSIÓN EN EL SUR DE BOLÍVAR</a:t>
            </a:r>
          </a:p>
        </c:rich>
      </c:tx>
      <c:layout>
        <c:manualLayout>
          <c:xMode val="edge"/>
          <c:yMode val="edge"/>
          <c:x val="6.8807832415554729E-2"/>
          <c:y val="0.12269938650306748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MUNICIPIOS AFECTADOS POR EROSIÓN EN EL SUR DE BOLÍVAR</c:v>
                </c:pt>
              </c:strCache>
            </c:strRef>
          </c:tx>
          <c:dPt>
            <c:idx val="1"/>
            <c:bubble3D val="0"/>
            <c:explosion val="7"/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Hoja1!$A$2:$A$3</c:f>
              <c:strCache>
                <c:ptCount val="2"/>
                <c:pt idx="0">
                  <c:v>CON RIESGO DE EROSIÓN</c:v>
                </c:pt>
                <c:pt idx="1">
                  <c:v>SIN RIESGO DE EROSIÓN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2536020974988384"/>
          <c:y val="0.72041297919865555"/>
          <c:w val="4.617758614703054E-2"/>
          <c:h val="0.25487146109610936"/>
        </c:manualLayout>
      </c:layout>
      <c:overlay val="0"/>
      <c:txPr>
        <a:bodyPr/>
        <a:lstStyle/>
        <a:p>
          <a:pPr>
            <a:defRPr sz="1200"/>
          </a:pPr>
          <a:endParaRPr lang="es-CO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CO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s-CO" sz="1400"/>
              <a:t>PORCENTAJE APROXIMADO DE MUNICIPIOS AFECTADOS POR INUNDACIÓN EN EL SUR DE BOLÍVAR </a:t>
            </a:r>
          </a:p>
        </c:rich>
      </c:tx>
      <c:layout>
        <c:manualLayout>
          <c:xMode val="edge"/>
          <c:yMode val="edge"/>
          <c:x val="9.7379891996929313E-2"/>
          <c:y val="5.4284780861450707E-2"/>
        </c:manualLayout>
      </c:layout>
      <c:overlay val="0"/>
      <c:spPr>
        <a:solidFill>
          <a:schemeClr val="l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034859576018909"/>
          <c:y val="0.54276084586157514"/>
          <c:w val="0.72271986794523879"/>
          <c:h val="0.40338599181684553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Municipios afectados por inundación en el sur de Bolívar </c:v>
                </c:pt>
              </c:strCache>
            </c:strRef>
          </c:tx>
          <c:dPt>
            <c:idx val="0"/>
            <c:bubble3D val="0"/>
            <c:explosion val="24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Hoja1!$A$2:$A$3</c:f>
              <c:strCache>
                <c:ptCount val="2"/>
                <c:pt idx="0">
                  <c:v>Con afectación</c:v>
                </c:pt>
                <c:pt idx="1">
                  <c:v>Sin afectación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0.96</c:v>
                </c:pt>
                <c:pt idx="1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7362177641241563"/>
          <c:y val="0.32064277706784877"/>
          <c:w val="0.37760255176220114"/>
          <c:h val="0.20620148739575173"/>
        </c:manualLayout>
      </c:layout>
      <c:overlay val="0"/>
      <c:txPr>
        <a:bodyPr/>
        <a:lstStyle/>
        <a:p>
          <a:pPr>
            <a:defRPr sz="1400"/>
          </a:pPr>
          <a:endParaRPr lang="es-CO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CO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s-CO" sz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PORCENTAJE</a:t>
            </a:r>
            <a:r>
              <a:rPr lang="es-CO" sz="1200" baseline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APROXIMADO DE </a:t>
            </a:r>
            <a:r>
              <a:rPr lang="es-CO" sz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MUNICIPIOS AFECTADOS POR INUNDACIÓN EN EL</a:t>
            </a:r>
            <a:r>
              <a:rPr lang="es-CO" sz="1200" baseline="0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NORTE </a:t>
            </a:r>
            <a:r>
              <a:rPr lang="es-CO" sz="1200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DE BOLÍVAR </a:t>
            </a:r>
            <a:endParaRPr lang="es-CO" sz="1200" dirty="0"/>
          </a:p>
        </c:rich>
      </c:tx>
      <c:layout>
        <c:manualLayout>
          <c:xMode val="edge"/>
          <c:yMode val="edge"/>
          <c:x val="6.7238710823745357E-2"/>
          <c:y val="5.9235911390092849E-2"/>
        </c:manualLayout>
      </c:layout>
      <c:overlay val="0"/>
      <c:spPr>
        <a:solidFill>
          <a:schemeClr val="l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explosion val="3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Hoja1!$A$2:$A$3</c:f>
              <c:strCache>
                <c:ptCount val="2"/>
                <c:pt idx="0">
                  <c:v>Mayor afectación</c:v>
                </c:pt>
                <c:pt idx="1">
                  <c:v>Menor afectación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0.71430000000000005</c:v>
                </c:pt>
                <c:pt idx="1">
                  <c:v>0.28570000000000001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170766739036329"/>
          <c:y val="0.32653671124322897"/>
          <c:w val="0.38942491823872838"/>
          <c:h val="0.57821736647081767"/>
        </c:manualLayout>
      </c:layout>
      <c:overlay val="0"/>
      <c:txPr>
        <a:bodyPr/>
        <a:lstStyle/>
        <a:p>
          <a:pPr>
            <a:defRPr sz="1200"/>
          </a:pPr>
          <a:endParaRPr lang="es-CO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s-CO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0.08525</cdr:x>
      <cdr:y>0</cdr:y>
    </cdr:from>
    <cdr:to>
      <cdr:x>0.18267</cdr:x>
      <cdr:y>0.1764</cdr:y>
    </cdr:to>
    <cdr:sp macro="" textlink="">
      <cdr:nvSpPr>
        <cdr:cNvPr id="2" name="1 CuadroTexto"/>
        <cdr:cNvSpPr txBox="1"/>
      </cdr:nvSpPr>
      <cdr:spPr>
        <a:xfrm xmlns:a="http://schemas.openxmlformats.org/drawingml/2006/main">
          <a:off x="800155" y="-100280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s-CO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0.20065</cdr:x>
      <cdr:y>0.74378</cdr:y>
    </cdr:from>
    <cdr:to>
      <cdr:x>0.95796</cdr:x>
      <cdr:y>0.95255</cdr:y>
    </cdr:to>
    <cdr:sp macro="" textlink="">
      <cdr:nvSpPr>
        <cdr:cNvPr id="3" name="CuadroTexto 2"/>
        <cdr:cNvSpPr txBox="1"/>
      </cdr:nvSpPr>
      <cdr:spPr>
        <a:xfrm xmlns:a="http://schemas.openxmlformats.org/drawingml/2006/main">
          <a:off x="547062" y="3847765"/>
          <a:ext cx="2064775" cy="10800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CO" sz="1200" b="1" dirty="0" smtClean="0">
              <a:latin typeface="Arial" panose="020B0604020202020204" pitchFamily="34" charset="0"/>
              <a:cs typeface="Arial" panose="020B0604020202020204" pitchFamily="34" charset="0"/>
            </a:rPr>
            <a:t>CON AMENAZA DE REMOCIÓN EN MASA</a:t>
          </a:r>
        </a:p>
        <a:p xmlns:a="http://schemas.openxmlformats.org/drawingml/2006/main">
          <a:endParaRPr lang="es-CO" dirty="0" smtClean="0"/>
        </a:p>
        <a:p xmlns:a="http://schemas.openxmlformats.org/drawingml/2006/main">
          <a:r>
            <a:rPr lang="es-CO" sz="1200" b="1" dirty="0" smtClean="0">
              <a:latin typeface="Arial" panose="020B0604020202020204" pitchFamily="34" charset="0"/>
              <a:cs typeface="Arial" panose="020B0604020202020204" pitchFamily="34" charset="0"/>
            </a:rPr>
            <a:t>SIN AMENAZA DE REMOCIÓN EN MASA</a:t>
          </a:r>
        </a:p>
        <a:p xmlns:a="http://schemas.openxmlformats.org/drawingml/2006/main">
          <a:endParaRPr lang="es-CO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E796D-378C-4ECC-9B7C-789A2FD82B7B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24FF0-0CE4-403B-A1B1-13A0218FB3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906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ED5E2-6545-4516-A76E-DB005DA4B305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579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708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393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522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598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98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779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654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226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87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533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606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B9AAA-1BDF-4F2C-AC7E-2481C41AA93C}" type="datetimeFigureOut">
              <a:rPr lang="es-CO" smtClean="0"/>
              <a:t>19/07/2018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4A315-2E23-4305-8316-195357389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297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780217" y="1"/>
            <a:ext cx="4058419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510" dirty="0"/>
              <a:t>GESTIÓN DEL RIESGO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392294" y="619515"/>
            <a:ext cx="3099892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(5) Zonas o Ecorregiones</a:t>
            </a:r>
            <a:endParaRPr lang="es-CO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39" y="3132348"/>
            <a:ext cx="3154971" cy="33324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09"/>
          <a:stretch/>
        </p:blipFill>
        <p:spPr bwMode="auto">
          <a:xfrm>
            <a:off x="7356979" y="3132349"/>
            <a:ext cx="3352817" cy="33475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7287385" y="2838685"/>
            <a:ext cx="3770584" cy="362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755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Ecorregiones en jurisdicción de las CSB</a:t>
            </a:r>
          </a:p>
        </p:txBody>
      </p:sp>
      <p:sp>
        <p:nvSpPr>
          <p:cNvPr id="9" name="8 Rectángulo"/>
          <p:cNvSpPr/>
          <p:nvPr/>
        </p:nvSpPr>
        <p:spPr>
          <a:xfrm>
            <a:off x="1224248" y="2873951"/>
            <a:ext cx="4124847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Ecorregiones en jurisdicción de CARDIQUE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1224248" y="6479887"/>
            <a:ext cx="3572528" cy="36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 CARDIQUE; CORMAGDALENA, FONDO DE ADAPTACIÓN, 2011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7287386" y="6464820"/>
            <a:ext cx="3270862" cy="36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propia teniendo en cuenta la información del PDGDR de Bolívar 2012 </a:t>
            </a:r>
          </a:p>
        </p:txBody>
      </p:sp>
      <p:sp>
        <p:nvSpPr>
          <p:cNvPr id="17" name="4 Rectángulo"/>
          <p:cNvSpPr/>
          <p:nvPr/>
        </p:nvSpPr>
        <p:spPr>
          <a:xfrm>
            <a:off x="3886161" y="956285"/>
            <a:ext cx="3401224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0763" indent="-250763" algn="just">
              <a:buFont typeface="Arial" panose="020B0604020202020204" pitchFamily="34" charset="0"/>
              <a:buChar char="•"/>
            </a:pP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Zona Costera y Ciénaga de la Virgen</a:t>
            </a:r>
          </a:p>
          <a:p>
            <a:pPr marL="250763" indent="-250763">
              <a:buFont typeface="Arial" pitchFamily="34" charset="0"/>
              <a:buChar char="•"/>
            </a:pP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Canal del Dique</a:t>
            </a:r>
          </a:p>
          <a:p>
            <a:pPr marL="250763" indent="-250763">
              <a:buFont typeface="Arial" pitchFamily="34" charset="0"/>
              <a:buChar char="•"/>
            </a:pP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Montes de María</a:t>
            </a:r>
          </a:p>
          <a:p>
            <a:pPr marL="250763" indent="-250763">
              <a:buFont typeface="Arial" pitchFamily="34" charset="0"/>
              <a:buChar char="•"/>
            </a:pP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Plano Inundable de la Depresión Momposina</a:t>
            </a:r>
          </a:p>
          <a:p>
            <a:pPr marL="250763" indent="-250763">
              <a:buFont typeface="Arial" pitchFamily="34" charset="0"/>
              <a:buChar char="•"/>
            </a:pP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Zona Montañosa de la Serranía de San Lucas</a:t>
            </a:r>
          </a:p>
        </p:txBody>
      </p:sp>
      <p:sp>
        <p:nvSpPr>
          <p:cNvPr id="18" name="5 Rectángulo"/>
          <p:cNvSpPr/>
          <p:nvPr/>
        </p:nvSpPr>
        <p:spPr>
          <a:xfrm>
            <a:off x="3888786" y="956285"/>
            <a:ext cx="3808871" cy="1930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/>
          </a:p>
        </p:txBody>
      </p:sp>
    </p:spTree>
    <p:extLst>
      <p:ext uri="{BB962C8B-B14F-4D97-AF65-F5344CB8AC3E}">
        <p14:creationId xmlns:p14="http://schemas.microsoft.com/office/powerpoint/2010/main" val="31474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 Rectángulo"/>
          <p:cNvSpPr/>
          <p:nvPr/>
        </p:nvSpPr>
        <p:spPr>
          <a:xfrm>
            <a:off x="1715445" y="6470679"/>
            <a:ext cx="3377848" cy="227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Plan De Gestión Del Riesgo (PDGRD) de Bolívar, 2012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" t="5172" r="5828" b="2420"/>
          <a:stretch/>
        </p:blipFill>
        <p:spPr bwMode="auto">
          <a:xfrm>
            <a:off x="6273321" y="765038"/>
            <a:ext cx="5317246" cy="590598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10 Rectángulo"/>
          <p:cNvSpPr/>
          <p:nvPr/>
        </p:nvSpPr>
        <p:spPr>
          <a:xfrm>
            <a:off x="894966" y="207376"/>
            <a:ext cx="9790533" cy="542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PRIORIZACIÓN DE MUNICIPIOS SEGÚN RECURRENCIA DE EVENTOS, PERSONAS Y VIVIENDAS AFECTADAS (1980-2011) DEPARTAMENTO DE BOLÍVAR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881" y="3223701"/>
            <a:ext cx="2972878" cy="32469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Rectángulo 1"/>
          <p:cNvSpPr/>
          <p:nvPr/>
        </p:nvSpPr>
        <p:spPr>
          <a:xfrm>
            <a:off x="396610" y="770393"/>
            <a:ext cx="5666733" cy="22741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Afectación por amenazas de origen hidrometeorológico: Huracanes, vendavales, sequías y desertificación.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Inundaciones lentas por crecientes de cauces y por aguas de escorrentía.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Erosión.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Erosión costera.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Incendios forestales.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Degradación de recursos naturales.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Incendios estructurales.</a:t>
            </a:r>
            <a:endParaRPr lang="es-CO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26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4" y="745954"/>
            <a:ext cx="5536475" cy="3489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2 Gráfico"/>
          <p:cNvGraphicFramePr/>
          <p:nvPr>
            <p:extLst>
              <p:ext uri="{D42A27DB-BD31-4B8C-83A1-F6EECF244321}">
                <p14:modId xmlns:p14="http://schemas.microsoft.com/office/powerpoint/2010/main" val="2955120255"/>
              </p:ext>
            </p:extLst>
          </p:nvPr>
        </p:nvGraphicFramePr>
        <p:xfrm>
          <a:off x="5447351" y="2826476"/>
          <a:ext cx="6903668" cy="3900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6709407" y="2454606"/>
            <a:ext cx="4493386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AMENAZAS CLASIFICADAS CON RIESGO ALTO</a:t>
            </a:r>
          </a:p>
          <a:p>
            <a:pPr algn="ctr"/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Y PRESENCIA EN LAS ECORREGIONES 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5764334" y="1221507"/>
            <a:ext cx="6243841" cy="12175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1170" b="1" dirty="0">
                <a:latin typeface="Arial" panose="020B0604020202020204" pitchFamily="34" charset="0"/>
                <a:cs typeface="Arial" panose="020B0604020202020204" pitchFamily="34" charset="0"/>
              </a:rPr>
              <a:t>Presencia en  </a:t>
            </a:r>
            <a:r>
              <a:rPr lang="es-CO" sz="117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a 5 ecorregiones: </a:t>
            </a:r>
            <a:r>
              <a:rPr lang="es-CO" sz="117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inundación, </a:t>
            </a:r>
            <a:r>
              <a:rPr lang="es-CO" sz="1170" dirty="0">
                <a:latin typeface="Arial" panose="020B0604020202020204" pitchFamily="34" charset="0"/>
                <a:cs typeface="Arial" panose="020B0604020202020204" pitchFamily="34" charset="0"/>
              </a:rPr>
              <a:t>Sequía y desertificación, remoción en masa, contaminación y erosión </a:t>
            </a:r>
          </a:p>
          <a:p>
            <a:pPr algn="just"/>
            <a:r>
              <a:rPr lang="es-CO" sz="1170" b="1" dirty="0">
                <a:latin typeface="Arial" panose="020B0604020202020204" pitchFamily="34" charset="0"/>
                <a:cs typeface="Arial" panose="020B0604020202020204" pitchFamily="34" charset="0"/>
              </a:rPr>
              <a:t>Presencia en 3 ecorregiones: </a:t>
            </a:r>
            <a:r>
              <a:rPr lang="es-CO" sz="1170" dirty="0">
                <a:latin typeface="Arial" panose="020B0604020202020204" pitchFamily="34" charset="0"/>
                <a:cs typeface="Arial" panose="020B0604020202020204" pitchFamily="34" charset="0"/>
              </a:rPr>
              <a:t>Vendavales, incendios forestales, degradación de recursos naturales y derrames</a:t>
            </a:r>
          </a:p>
          <a:p>
            <a:pPr algn="just"/>
            <a:r>
              <a:rPr lang="es-CO" sz="1316" b="1" dirty="0">
                <a:latin typeface="Arial" panose="020B0604020202020204" pitchFamily="34" charset="0"/>
                <a:cs typeface="Arial" panose="020B0604020202020204" pitchFamily="34" charset="0"/>
              </a:rPr>
              <a:t>Presencia en 1 Y 2 Ecorregiones:</a:t>
            </a: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 Terrorismo, Aglomeración en Público,  Biológica, Explosiones e incendios estructurales.</a:t>
            </a:r>
          </a:p>
        </p:txBody>
      </p:sp>
      <p:sp>
        <p:nvSpPr>
          <p:cNvPr id="17" name="16 CuadroTexto"/>
          <p:cNvSpPr txBox="1"/>
          <p:nvPr/>
        </p:nvSpPr>
        <p:spPr>
          <a:xfrm rot="16200000">
            <a:off x="4743792" y="4102800"/>
            <a:ext cx="2371162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70" dirty="0">
                <a:latin typeface="Arial" panose="020B0604020202020204" pitchFamily="34" charset="0"/>
                <a:cs typeface="Arial" panose="020B0604020202020204" pitchFamily="34" charset="0"/>
              </a:rPr>
              <a:t>NÚMERO DE ECORREGIONES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535706" y="196219"/>
            <a:ext cx="10511596" cy="407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048" b="1" dirty="0">
                <a:latin typeface="Arial" panose="020B0604020202020204" pitchFamily="34" charset="0"/>
                <a:cs typeface="Arial" panose="020B0604020202020204" pitchFamily="34" charset="0"/>
              </a:rPr>
              <a:t>PRESENCIA DE AMENAZAS EN EL DEPARTAMENTO DE BOLÍVAR – RIESGO ALTO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81" y="4415265"/>
            <a:ext cx="4524239" cy="2291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706181" y="4212960"/>
            <a:ext cx="4524239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170" b="1" dirty="0">
                <a:latin typeface="Arial" panose="020B0604020202020204" pitchFamily="34" charset="0"/>
                <a:cs typeface="Arial" panose="020B0604020202020204" pitchFamily="34" charset="0"/>
              </a:rPr>
              <a:t>Desastres más frecuentes en </a:t>
            </a:r>
            <a:r>
              <a:rPr lang="es-CO" sz="117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Bolívar </a:t>
            </a:r>
            <a:r>
              <a:rPr lang="es-CO" sz="1170" b="1" dirty="0">
                <a:latin typeface="Arial" panose="020B0604020202020204" pitchFamily="34" charset="0"/>
                <a:cs typeface="Arial" panose="020B0604020202020204" pitchFamily="34" charset="0"/>
              </a:rPr>
              <a:t>1980-2011</a:t>
            </a:r>
          </a:p>
        </p:txBody>
      </p:sp>
      <p:sp>
        <p:nvSpPr>
          <p:cNvPr id="4" name="3 Rectángulo"/>
          <p:cNvSpPr/>
          <p:nvPr/>
        </p:nvSpPr>
        <p:spPr>
          <a:xfrm>
            <a:off x="5891349" y="745954"/>
            <a:ext cx="5978317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CO" sz="1316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PRESENCIA DE AMENAZAS CON NIVEL DE RIESGO ALTO POR ECORREGIONES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795879" y="6629070"/>
            <a:ext cx="5992222" cy="22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propia con base en la información del PGRD de Bolívar, 2012. </a:t>
            </a:r>
          </a:p>
        </p:txBody>
      </p:sp>
      <p:sp>
        <p:nvSpPr>
          <p:cNvPr id="13" name="CuadroTexto 12"/>
          <p:cNvSpPr txBox="1"/>
          <p:nvPr/>
        </p:nvSpPr>
        <p:spPr>
          <a:xfrm rot="16200000">
            <a:off x="-952877" y="3664852"/>
            <a:ext cx="2105342" cy="22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PGRD de Bolívar, 2012. </a:t>
            </a:r>
          </a:p>
        </p:txBody>
      </p:sp>
    </p:spTree>
    <p:extLst>
      <p:ext uri="{BB962C8B-B14F-4D97-AF65-F5344CB8AC3E}">
        <p14:creationId xmlns:p14="http://schemas.microsoft.com/office/powerpoint/2010/main" val="351848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492088" y="178985"/>
            <a:ext cx="6038513" cy="407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48" b="1" dirty="0">
                <a:latin typeface="Arial" panose="020B0604020202020204" pitchFamily="34" charset="0"/>
                <a:cs typeface="Arial" panose="020B0604020202020204" pitchFamily="34" charset="0"/>
              </a:rPr>
              <a:t>REMOCIÓN EN MASA EN EL SUR DE BOLÍVAR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7" y="908260"/>
            <a:ext cx="4378114" cy="518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tángulo"/>
          <p:cNvSpPr/>
          <p:nvPr/>
        </p:nvSpPr>
        <p:spPr>
          <a:xfrm rot="16200000">
            <a:off x="-2673839" y="3168254"/>
            <a:ext cx="6085938" cy="362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por la Secretaría de Desarrollo Regional y Ordenamiento Territorial de la Gobernación de Bolívar con base en la información del IGAC-UPRA, 2016</a:t>
            </a:r>
          </a:p>
        </p:txBody>
      </p:sp>
      <p:graphicFrame>
        <p:nvGraphicFramePr>
          <p:cNvPr id="5" name="4 Gráfico"/>
          <p:cNvGraphicFramePr/>
          <p:nvPr>
            <p:extLst/>
          </p:nvPr>
        </p:nvGraphicFramePr>
        <p:xfrm>
          <a:off x="5455531" y="735607"/>
          <a:ext cx="2726453" cy="5173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10 Rectángulo"/>
          <p:cNvSpPr/>
          <p:nvPr/>
        </p:nvSpPr>
        <p:spPr>
          <a:xfrm>
            <a:off x="5577035" y="6088622"/>
            <a:ext cx="6085938" cy="4976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propia con base en la información del mapa niveles de amenaza de movimientos en masa elaborado por la Secretaría de Desarrollo Regional y Ordenamiento Territorial de la Gobernación de Bolívar con base en la información del IGAC-UPRA, 2016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375034" y="908260"/>
            <a:ext cx="3287939" cy="393966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316" b="1" dirty="0">
                <a:latin typeface="Arial" panose="020B0604020202020204" pitchFamily="34" charset="0"/>
                <a:cs typeface="Arial" panose="020B0604020202020204" pitchFamily="34" charset="0"/>
              </a:rPr>
              <a:t>15 DE LOS 25 MUNICIPIOS QUE HACEN PARTE DEL SUR DE BOLÍVAR SON AFECTADOS POR LA AMENAZA DE REMOCIÓN EN MASA</a:t>
            </a:r>
          </a:p>
          <a:p>
            <a:pPr marL="250763" indent="-250763">
              <a:buFont typeface="Arial" pitchFamily="34" charset="0"/>
              <a:buChar char="•"/>
            </a:pPr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763" indent="-250763">
              <a:buFont typeface="Arial" pitchFamily="34" charset="0"/>
              <a:buChar char="•"/>
            </a:pP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De los cuales,  los </a:t>
            </a:r>
            <a:r>
              <a:rPr lang="es-CO" sz="1316" b="1" dirty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municipios más afectados con nivel de amenaza alto son: San Pablo, Santa Rosa Del Sur y Monte Cristo, Seguidos de Canta Gallo, Río Viejo, Barranco de Loba, San Martín De Loba, Simití, San Jacinto Del Cauca, Morales, Norosí y Altos del Rosario.</a:t>
            </a:r>
          </a:p>
          <a:p>
            <a:pPr marL="250763" indent="-250763">
              <a:buFont typeface="Arial" pitchFamily="34" charset="0"/>
              <a:buChar char="•"/>
            </a:pPr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763" indent="-250763">
              <a:buFont typeface="Arial" pitchFamily="34" charset="0"/>
              <a:buChar char="•"/>
            </a:pP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CO" sz="1316" b="1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Municipios afectados con nivel de amenaza moderado y bajo son: Tiquisio, Achí y Arenal.</a:t>
            </a:r>
          </a:p>
        </p:txBody>
      </p:sp>
    </p:spTree>
    <p:extLst>
      <p:ext uri="{BB962C8B-B14F-4D97-AF65-F5344CB8AC3E}">
        <p14:creationId xmlns:p14="http://schemas.microsoft.com/office/powerpoint/2010/main" val="13740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8" y="888684"/>
            <a:ext cx="4640005" cy="536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 rot="16200000">
            <a:off x="-2601184" y="3205040"/>
            <a:ext cx="6085938" cy="362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por la Secretaría de Desarrollo Regional y Ordenamiento Territorial de la Gobernación de Bolívar con base en la información del IGAC-UPRA, 2016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1372761" y="252918"/>
            <a:ext cx="91771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340" b="1" dirty="0" smtClean="0">
                <a:latin typeface="Arial" panose="020B0604020202020204" pitchFamily="34" charset="0"/>
                <a:cs typeface="Arial" panose="020B0604020202020204" pitchFamily="34" charset="0"/>
              </a:rPr>
              <a:t>EROSIÓN (Eólica, Antrópica y Pluvial) </a:t>
            </a:r>
            <a:r>
              <a:rPr lang="es-CO" sz="2340" b="1" dirty="0">
                <a:latin typeface="Arial" panose="020B0604020202020204" pitchFamily="34" charset="0"/>
                <a:cs typeface="Arial" panose="020B0604020202020204" pitchFamily="34" charset="0"/>
              </a:rPr>
              <a:t>EN EL SUR DE BOLÍVAR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8620004" y="1681799"/>
            <a:ext cx="3427259" cy="353468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316" b="1" dirty="0">
                <a:latin typeface="Arial" panose="020B0604020202020204" pitchFamily="34" charset="0"/>
                <a:cs typeface="Arial" panose="020B0604020202020204" pitchFamily="34" charset="0"/>
              </a:rPr>
              <a:t>14 DE LOS 25 MUNICIPIOS QUE HACEN PARTE DEL SUR DE BOLÍVAR SON AFECTADOS POR LA AMENAZA DE EROSIÓN</a:t>
            </a:r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763" indent="-250763">
              <a:buFont typeface="Arial" pitchFamily="34" charset="0"/>
              <a:buChar char="•"/>
            </a:pP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De los cuales,  los</a:t>
            </a:r>
            <a:r>
              <a:rPr lang="es-CO" sz="1316" b="1" dirty="0">
                <a:latin typeface="Arial" panose="020B0604020202020204" pitchFamily="34" charset="0"/>
                <a:cs typeface="Arial" panose="020B0604020202020204" pitchFamily="34" charset="0"/>
              </a:rPr>
              <a:t> 8 </a:t>
            </a: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municipios más afectados con nivel de amenaza alto son San Pablo, Simití, Santa Rosa Del Sur y Morales, seguidos de Arenal, Cantagallo, Río Viejo y Norosí.</a:t>
            </a:r>
          </a:p>
          <a:p>
            <a:pPr marL="250763" indent="-250763">
              <a:buFont typeface="Arial" pitchFamily="34" charset="0"/>
              <a:buChar char="•"/>
            </a:pPr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763" indent="-250763">
              <a:buFont typeface="Arial" pitchFamily="34" charset="0"/>
              <a:buChar char="•"/>
            </a:pP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s-CO" sz="1316" b="1" dirty="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Municipios afectados con nivel de amenaza moderado y bajo son; Tiquisio, Altos Del Rosario, Barranco De loba, San Martín De Loba, Montecristo y San Jacinto Del Cauca</a:t>
            </a:r>
          </a:p>
        </p:txBody>
      </p:sp>
      <p:graphicFrame>
        <p:nvGraphicFramePr>
          <p:cNvPr id="8" name="7 Gráfico"/>
          <p:cNvGraphicFramePr/>
          <p:nvPr>
            <p:extLst/>
          </p:nvPr>
        </p:nvGraphicFramePr>
        <p:xfrm>
          <a:off x="5502071" y="1421026"/>
          <a:ext cx="2937594" cy="4646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9 Rectángulo"/>
          <p:cNvSpPr/>
          <p:nvPr/>
        </p:nvSpPr>
        <p:spPr>
          <a:xfrm>
            <a:off x="5961325" y="6192934"/>
            <a:ext cx="6085938" cy="4976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propia con base en la información del mapa niveles de amenaza de movimientos en masa elaborado por la Secretaría de Desarrollo Regional y Ordenamiento Territorial de la Gobernación de Bolívar con base en la información del IGAC-UPRA, 2016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150825" y="4921699"/>
            <a:ext cx="1302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 AMENAZA DE EROSIÓN</a:t>
            </a:r>
          </a:p>
          <a:p>
            <a:endParaRPr lang="es-CO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SIN AMENAZA DE EROSIÓN</a:t>
            </a:r>
            <a:endParaRPr lang="es-CO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19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Mapas ambientales corregidos\AMENAZA INUNDACION - CSB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1" y="763223"/>
            <a:ext cx="3556140" cy="568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 rot="16200000">
            <a:off x="-2601184" y="3137650"/>
            <a:ext cx="6085938" cy="4973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1316" dirty="0"/>
              <a:t>Fuente: Elaboración por la Secretaría de Desarrollo Regional y Ordenamiento Territorial de la Gobernación de Bolívar con base en la información del IGAC-UPRA, 2016</a:t>
            </a:r>
          </a:p>
        </p:txBody>
      </p:sp>
      <p:sp>
        <p:nvSpPr>
          <p:cNvPr id="3" name="2 Rectángulo"/>
          <p:cNvSpPr/>
          <p:nvPr/>
        </p:nvSpPr>
        <p:spPr>
          <a:xfrm>
            <a:off x="7450750" y="853058"/>
            <a:ext cx="4333549" cy="5945602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50763" indent="-250763" algn="just">
              <a:buFont typeface="Arial" pitchFamily="34" charset="0"/>
              <a:buChar char="•"/>
            </a:pP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Margarita, San Fernando y Regidor, son municipios cuya jurisdicción se encuentra en un </a:t>
            </a:r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80 – 90% </a:t>
            </a: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en amenaza de inundación.</a:t>
            </a:r>
          </a:p>
          <a:p>
            <a:pPr marL="250763" indent="-250763" algn="just">
              <a:buFont typeface="Arial" pitchFamily="34" charset="0"/>
              <a:buChar char="•"/>
            </a:pP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Hatillo de Loba, El Peñón, Mompox y Cicuco, su jurisdicción se encuentra en un </a:t>
            </a:r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70 79% </a:t>
            </a: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en amenaza de inundación. </a:t>
            </a:r>
          </a:p>
          <a:p>
            <a:pPr marL="250763" indent="-250763" algn="just">
              <a:buFont typeface="Arial" pitchFamily="34" charset="0"/>
              <a:buChar char="•"/>
            </a:pP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Pinillos, Achí y Talaigüa Nuevo, son municipios cuya jurisdicción se localiza en un </a:t>
            </a:r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60 – 69% </a:t>
            </a: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en amenaza de inundación.</a:t>
            </a:r>
          </a:p>
          <a:p>
            <a:pPr marL="250763" indent="-250763" algn="just">
              <a:buFont typeface="Arial" pitchFamily="34" charset="0"/>
              <a:buChar char="•"/>
            </a:pP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San Jacinto del Cauca, Altos del Rosario, Río Viejo y Magangué, su jurisdicción se encuentra en amenaza de inundación en un rango del </a:t>
            </a:r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35 – 59%.</a:t>
            </a:r>
          </a:p>
          <a:p>
            <a:pPr marL="250763" indent="-250763" algn="just">
              <a:buFont typeface="Arial" pitchFamily="34" charset="0"/>
              <a:buChar char="•"/>
            </a:pP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Barranco de Loba, San Martín de Loba y Morales, el área de su jurisdicción se localiza en amenaza de inundación en un rango del </a:t>
            </a:r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20% - 34%.</a:t>
            </a:r>
          </a:p>
          <a:p>
            <a:pPr marL="250763" indent="-250763" algn="just">
              <a:buFont typeface="Arial" pitchFamily="34" charset="0"/>
              <a:buChar char="•"/>
            </a:pPr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Por debajo del 10%</a:t>
            </a:r>
            <a:r>
              <a:rPr lang="es-CO" sz="1463" dirty="0">
                <a:latin typeface="Arial" panose="020B0604020202020204" pitchFamily="34" charset="0"/>
                <a:cs typeface="Arial" panose="020B0604020202020204" pitchFamily="34" charset="0"/>
              </a:rPr>
              <a:t> de su jurisdicción, en amenaza por inundación, se encuentran los municipios de Simití, Tiquisio, Cantagallo, San Pablo, Arenal, Montecristo y Norosí.</a:t>
            </a:r>
          </a:p>
          <a:p>
            <a:pPr marL="250763" indent="-250763" algn="just">
              <a:buFont typeface="Arial" pitchFamily="34" charset="0"/>
              <a:buChar char="•"/>
            </a:pPr>
            <a:r>
              <a:rPr lang="es-CO" sz="1463" b="1" dirty="0">
                <a:latin typeface="Arial" panose="020B0604020202020204" pitchFamily="34" charset="0"/>
                <a:cs typeface="Arial" panose="020B0604020202020204" pitchFamily="34" charset="0"/>
              </a:rPr>
              <a:t>Solo 1 Municipio (Santa Rosa Del Sur) no es afectado por esta amenaza. El cual corresponde al 4% de los municipios del territorio sur de Bolívar</a:t>
            </a:r>
          </a:p>
          <a:p>
            <a:pPr algn="just"/>
            <a:endParaRPr lang="es-CO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7894092" y="6571225"/>
            <a:ext cx="4228092" cy="227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Plan De Gestión Del Riesgo  (PDGRD) de Bolívar, 2012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089108" y="0"/>
            <a:ext cx="1006237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34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INUNDACIÓN LENTA EN </a:t>
            </a:r>
            <a:r>
              <a:rPr lang="es-CO" sz="2340" b="1" dirty="0">
                <a:latin typeface="Arial" panose="020B0604020202020204" pitchFamily="34" charset="0"/>
                <a:cs typeface="Arial" panose="020B0604020202020204" pitchFamily="34" charset="0"/>
              </a:rPr>
              <a:t>EL SUR DE </a:t>
            </a:r>
            <a:r>
              <a:rPr lang="es-CO" sz="234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BOLÍVAR</a:t>
            </a:r>
          </a:p>
          <a:p>
            <a:r>
              <a:rPr lang="es-CO" sz="234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Asociadas a las crecientes de los ríos Magdalena, Cauca y San Jorge</a:t>
            </a:r>
            <a:endParaRPr lang="es-CO" sz="234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3 Gráfico"/>
          <p:cNvGraphicFramePr/>
          <p:nvPr>
            <p:extLst/>
          </p:nvPr>
        </p:nvGraphicFramePr>
        <p:xfrm>
          <a:off x="4471671" y="976184"/>
          <a:ext cx="2641194" cy="4839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10 Rectángulo"/>
          <p:cNvSpPr/>
          <p:nvPr/>
        </p:nvSpPr>
        <p:spPr>
          <a:xfrm>
            <a:off x="4471671" y="5819959"/>
            <a:ext cx="2641194" cy="1038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propia con base en la información del mapa niveles de amenaza de movimientos en masa elaborado por la Secretaría de Desarrollo Regional y Ordenamiento Territorial de la Gobernación de Bolívar con base en la información del IGAC-UPRA, 2016</a:t>
            </a:r>
          </a:p>
        </p:txBody>
      </p:sp>
    </p:spTree>
    <p:extLst>
      <p:ext uri="{BB962C8B-B14F-4D97-AF65-F5344CB8AC3E}">
        <p14:creationId xmlns:p14="http://schemas.microsoft.com/office/powerpoint/2010/main" val="276889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-8696" y="-73986"/>
            <a:ext cx="12518876" cy="1172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34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INUNDACIÓN EN </a:t>
            </a:r>
            <a:r>
              <a:rPr lang="es-CO" sz="2340" b="1" dirty="0">
                <a:latin typeface="Arial" panose="020B0604020202020204" pitchFamily="34" charset="0"/>
                <a:cs typeface="Arial" panose="020B0604020202020204" pitchFamily="34" charset="0"/>
              </a:rPr>
              <a:t>EL NORTE DE </a:t>
            </a:r>
            <a:r>
              <a:rPr lang="es-CO" sz="234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BOLÍVAR</a:t>
            </a:r>
          </a:p>
          <a:p>
            <a:r>
              <a:rPr lang="es-CO" sz="2340" b="1" dirty="0">
                <a:latin typeface="Arial" panose="020B0604020202020204" pitchFamily="34" charset="0"/>
                <a:cs typeface="Arial" panose="020B0604020202020204" pitchFamily="34" charset="0"/>
              </a:rPr>
              <a:t>POR AGUAS DE </a:t>
            </a:r>
            <a:r>
              <a:rPr lang="es-CO" sz="234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ESCORRENTIA Y LENTAS POR CRECIENTES </a:t>
            </a:r>
            <a:r>
              <a:rPr lang="es-CO" sz="2340" b="1" dirty="0">
                <a:latin typeface="Arial" panose="020B0604020202020204" pitchFamily="34" charset="0"/>
                <a:cs typeface="Arial" panose="020B0604020202020204" pitchFamily="34" charset="0"/>
              </a:rPr>
              <a:t>DEL RIO MAGDALENA </a:t>
            </a:r>
            <a:endParaRPr lang="es-CO" sz="234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234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4146" r="3088" b="4623"/>
          <a:stretch/>
        </p:blipFill>
        <p:spPr bwMode="auto">
          <a:xfrm rot="5400000">
            <a:off x="-232814" y="1371308"/>
            <a:ext cx="5466663" cy="40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8" t="10105" r="35968" b="60551"/>
          <a:stretch/>
        </p:blipFill>
        <p:spPr bwMode="auto">
          <a:xfrm>
            <a:off x="4714255" y="720367"/>
            <a:ext cx="2977203" cy="29756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Flecha derecha"/>
          <p:cNvSpPr/>
          <p:nvPr/>
        </p:nvSpPr>
        <p:spPr>
          <a:xfrm>
            <a:off x="2767716" y="1631707"/>
            <a:ext cx="2375157" cy="354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16"/>
          </a:p>
        </p:txBody>
      </p:sp>
      <p:sp>
        <p:nvSpPr>
          <p:cNvPr id="12" name="11 Rectángulo"/>
          <p:cNvSpPr/>
          <p:nvPr/>
        </p:nvSpPr>
        <p:spPr>
          <a:xfrm rot="16200000">
            <a:off x="-2884256" y="3275738"/>
            <a:ext cx="6299773" cy="227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78" dirty="0">
                <a:latin typeface="Arial" panose="020B0604020202020204" pitchFamily="34" charset="0"/>
                <a:cs typeface="Arial" panose="020B0604020202020204" pitchFamily="34" charset="0"/>
              </a:rPr>
              <a:t>Fuente: REPORTE No. 2 DE ÁREAS </a:t>
            </a:r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AFECTADAS POR  INUNDACIONES 2010 -2011, IGAC, IDEAM, DANE</a:t>
            </a:r>
          </a:p>
        </p:txBody>
      </p:sp>
      <p:graphicFrame>
        <p:nvGraphicFramePr>
          <p:cNvPr id="19" name="18 Gráfico"/>
          <p:cNvGraphicFramePr/>
          <p:nvPr>
            <p:extLst/>
          </p:nvPr>
        </p:nvGraphicFramePr>
        <p:xfrm>
          <a:off x="4972168" y="3890592"/>
          <a:ext cx="2461377" cy="2398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19 Rectángulo"/>
          <p:cNvSpPr/>
          <p:nvPr/>
        </p:nvSpPr>
        <p:spPr>
          <a:xfrm>
            <a:off x="3207773" y="6288807"/>
            <a:ext cx="6085938" cy="4976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propia con base en la información del mapa Áreas afectadas por las inundaciones Departamento de bolívar contenido en el Reporte no. 2</a:t>
            </a:r>
            <a:r>
              <a:rPr lang="pt-BR" sz="878" dirty="0">
                <a:latin typeface="Arial" panose="020B0604020202020204" pitchFamily="34" charset="0"/>
                <a:cs typeface="Arial" panose="020B0604020202020204" pitchFamily="34" charset="0"/>
              </a:rPr>
              <a:t>de áreas </a:t>
            </a:r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afectadas por  inundaciones 2010 -2011, IGAC, IDEAM, DANE</a:t>
            </a:r>
          </a:p>
          <a:p>
            <a:pPr algn="just"/>
            <a:endParaRPr lang="es-CO" sz="87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911804" y="729208"/>
            <a:ext cx="3385358" cy="5559599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50763" indent="-250763" algn="just">
              <a:buFont typeface="Arial" pitchFamily="34" charset="0"/>
              <a:buChar char="•"/>
            </a:pP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San Cristóbal, Turbana, Córdoba, Cartagena, Soplaviento, Arjona, Calamar, su jurisdicción se encuentra en amenaza de inundación en un rango del </a:t>
            </a:r>
            <a:r>
              <a:rPr lang="es-CO" sz="1316" b="1" dirty="0">
                <a:latin typeface="Arial" panose="020B0604020202020204" pitchFamily="34" charset="0"/>
                <a:cs typeface="Arial" panose="020B0604020202020204" pitchFamily="34" charset="0"/>
              </a:rPr>
              <a:t>29 – 48%.</a:t>
            </a:r>
          </a:p>
          <a:p>
            <a:pPr algn="just"/>
            <a:endParaRPr lang="es-CO" sz="1316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763" indent="-250763" algn="just">
              <a:buFont typeface="Arial" pitchFamily="34" charset="0"/>
              <a:buChar char="•"/>
            </a:pP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Zambrano, Santa Catalina, Arroyohondo, María La Baja, El Guamo y San Estanislao. El área de su jurisdicción se localiza en amenaza de inundación en un rango del </a:t>
            </a:r>
            <a:r>
              <a:rPr lang="es-CO" sz="1316" b="1" dirty="0">
                <a:latin typeface="Arial" panose="020B0604020202020204" pitchFamily="34" charset="0"/>
                <a:cs typeface="Arial" panose="020B0604020202020204" pitchFamily="34" charset="0"/>
              </a:rPr>
              <a:t>10% - 22%.</a:t>
            </a:r>
          </a:p>
          <a:p>
            <a:pPr algn="just"/>
            <a:endParaRPr lang="es-CO" sz="1316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763" indent="-250763" algn="just">
              <a:buFont typeface="Arial" pitchFamily="34" charset="0"/>
              <a:buChar char="•"/>
            </a:pPr>
            <a:r>
              <a:rPr lang="es-CO" sz="1316" b="1" dirty="0">
                <a:latin typeface="Arial" panose="020B0604020202020204" pitchFamily="34" charset="0"/>
                <a:cs typeface="Arial" panose="020B0604020202020204" pitchFamily="34" charset="0"/>
              </a:rPr>
              <a:t>Por debajo del 10%</a:t>
            </a: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 de su jurisdicción, en amenaza por inundación, se encuentran los municipios de Mahates, Santa Rosa, San juan Nepomuceno, San Jacinto, El Carmen De Bolívar, Turbaco, Clemencia y Villanueva.</a:t>
            </a:r>
          </a:p>
          <a:p>
            <a:pPr algn="just"/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0763" indent="-250763" algn="just">
              <a:buFont typeface="Arial" pitchFamily="34" charset="0"/>
              <a:buChar char="•"/>
            </a:pPr>
            <a:r>
              <a:rPr lang="es-CO" sz="1316" dirty="0">
                <a:latin typeface="Arial" panose="020B0604020202020204" pitchFamily="34" charset="0"/>
                <a:cs typeface="Arial" panose="020B0604020202020204" pitchFamily="34" charset="0"/>
              </a:rPr>
              <a:t>De los 21 Municipios que corresponden al norte de Bolívar; Los que tienen Menor Número de Desastres Relacionados a inundación y a área afectada son:  </a:t>
            </a:r>
            <a:r>
              <a:rPr lang="es-CO" sz="1316" b="1" dirty="0">
                <a:latin typeface="Arial" panose="020B0604020202020204" pitchFamily="34" charset="0"/>
                <a:cs typeface="Arial" panose="020B0604020202020204" pitchFamily="34" charset="0"/>
              </a:rPr>
              <a:t>Villanueva, Clemencia, Turbaco, Santa Rosa, San Jacinto y El Carmen De Bolívar.</a:t>
            </a:r>
          </a:p>
          <a:p>
            <a:pPr algn="just"/>
            <a:endParaRPr lang="es-CO" sz="131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22 CuadroTexto"/>
          <p:cNvSpPr txBox="1"/>
          <p:nvPr/>
        </p:nvSpPr>
        <p:spPr>
          <a:xfrm rot="5400000">
            <a:off x="9422878" y="3092994"/>
            <a:ext cx="4686900" cy="49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Elaboración propia con base en información del  DNP  a partir de información en el IDEAM y SGC - 2016  y partir de información en la Unidad Nacional para la Gestión del Riesgo de Desastres - 2017</a:t>
            </a:r>
          </a:p>
        </p:txBody>
      </p:sp>
    </p:spTree>
    <p:extLst>
      <p:ext uri="{BB962C8B-B14F-4D97-AF65-F5344CB8AC3E}">
        <p14:creationId xmlns:p14="http://schemas.microsoft.com/office/powerpoint/2010/main" val="22425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278464" y="113436"/>
            <a:ext cx="6493573" cy="677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48" b="1" dirty="0">
                <a:latin typeface="Arial" panose="020B0604020202020204" pitchFamily="34" charset="0"/>
                <a:cs typeface="Arial" panose="020B0604020202020204" pitchFamily="34" charset="0"/>
              </a:rPr>
              <a:t>AFECTACIONES EN BOLÍVAR POR INUNDACIÓN </a:t>
            </a:r>
            <a:r>
              <a:rPr lang="es-CO" sz="1755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ctr"/>
            <a:r>
              <a:rPr lang="es-CO" sz="1755" b="1" dirty="0">
                <a:latin typeface="Arial" panose="020B0604020202020204" pitchFamily="34" charset="0"/>
                <a:cs typeface="Arial" panose="020B0604020202020204" pitchFamily="34" charset="0"/>
              </a:rPr>
              <a:t> Referencia - Emergencia Invernal 2010 - 2011</a:t>
            </a:r>
          </a:p>
        </p:txBody>
      </p: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738" y="1401345"/>
            <a:ext cx="5854068" cy="78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5186592" y="1059515"/>
            <a:ext cx="6085938" cy="4075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1024" b="1" dirty="0">
                <a:latin typeface="Arial" panose="020B0604020202020204" pitchFamily="34" charset="0"/>
                <a:cs typeface="Arial" panose="020B0604020202020204" pitchFamily="34" charset="0"/>
              </a:rPr>
              <a:t>Total de hogares y personas potencialmente afectadas y/o damnificadas. Registro único de damnificados por la emergencia  invernal 2010 –2011 a nivel departamental</a:t>
            </a:r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98" y="2857889"/>
            <a:ext cx="6610033" cy="589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3 Rectángulo"/>
          <p:cNvSpPr/>
          <p:nvPr/>
        </p:nvSpPr>
        <p:spPr>
          <a:xfrm>
            <a:off x="5254738" y="2557565"/>
            <a:ext cx="6085938" cy="4075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1024" b="1" dirty="0">
                <a:latin typeface="Arial" panose="020B0604020202020204" pitchFamily="34" charset="0"/>
                <a:cs typeface="Arial" panose="020B0604020202020204" pitchFamily="34" charset="0"/>
              </a:rPr>
              <a:t>Total tipo de bienes afectados. Registro único de damnificados por la emergencia  invernal 2010 –2011 a nivel departamental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4735005" y="3718438"/>
            <a:ext cx="6938126" cy="40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024" b="1" dirty="0">
                <a:latin typeface="Arial" panose="020B0604020202020204" pitchFamily="34" charset="0"/>
                <a:cs typeface="Arial" panose="020B0604020202020204" pitchFamily="34" charset="0"/>
              </a:rPr>
              <a:t>Total uso de suelo afectados. Registro único de damnificados por la</a:t>
            </a:r>
          </a:p>
          <a:p>
            <a:pPr algn="ctr"/>
            <a:r>
              <a:rPr lang="es-CO" sz="1024" b="1" dirty="0">
                <a:latin typeface="Arial" panose="020B0604020202020204" pitchFamily="34" charset="0"/>
                <a:cs typeface="Arial" panose="020B0604020202020204" pitchFamily="34" charset="0"/>
              </a:rPr>
              <a:t>emergencia  invernal 2010 –2011 a nivel departamental</a:t>
            </a:r>
          </a:p>
        </p:txBody>
      </p:sp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353" y="4101087"/>
            <a:ext cx="5119523" cy="62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958" y="5376199"/>
            <a:ext cx="5713254" cy="489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16 Rectángulo"/>
          <p:cNvSpPr/>
          <p:nvPr/>
        </p:nvSpPr>
        <p:spPr>
          <a:xfrm>
            <a:off x="5254738" y="4948532"/>
            <a:ext cx="6085938" cy="4524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1170" b="1" dirty="0">
                <a:latin typeface="Arial" panose="020B0604020202020204" pitchFamily="34" charset="0"/>
                <a:cs typeface="Arial" panose="020B0604020202020204" pitchFamily="34" charset="0"/>
              </a:rPr>
              <a:t>Total producción pecuaria afectada. Registro único de damnificados por la emergencia  invernal 2010 –2011 a nivel departamental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5394569" y="6293626"/>
            <a:ext cx="5946106" cy="36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878" dirty="0">
                <a:latin typeface="Arial" panose="020B0604020202020204" pitchFamily="34" charset="0"/>
                <a:cs typeface="Arial" panose="020B0604020202020204" pitchFamily="34" charset="0"/>
              </a:rPr>
              <a:t>Fuente: Reporte final de áreas afectadas por inundaciones 2010 –2011. GAC, IDEAM, DANE, Agosto 30 de 2011 (Resultados consolidados Registro único de damnificados por la emergencia  invernal 2010 –2011)</a:t>
            </a:r>
          </a:p>
        </p:txBody>
      </p:sp>
      <p:sp>
        <p:nvSpPr>
          <p:cNvPr id="19" name="18 Rectángulo"/>
          <p:cNvSpPr/>
          <p:nvPr/>
        </p:nvSpPr>
        <p:spPr>
          <a:xfrm rot="16200000">
            <a:off x="-3675869" y="2548750"/>
            <a:ext cx="7804611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70" dirty="0"/>
              <a:t>Fuente: REPORTE No. 3 DE ÁREAS </a:t>
            </a:r>
            <a:r>
              <a:rPr lang="es-CO" sz="1170" dirty="0"/>
              <a:t>AFECTADAS POR  INUNDACIONES 2010 -2011, IGAC, IDEAM, DANE</a:t>
            </a:r>
          </a:p>
        </p:txBody>
      </p:sp>
      <p:pic>
        <p:nvPicPr>
          <p:cNvPr id="3100" name="Picture 28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"/>
          <a:stretch/>
        </p:blipFill>
        <p:spPr bwMode="auto">
          <a:xfrm rot="5400000">
            <a:off x="-210708" y="1614925"/>
            <a:ext cx="5889181" cy="442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9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1410</Words>
  <Application>Microsoft Office PowerPoint</Application>
  <PresentationFormat>Panorámica</PresentationFormat>
  <Paragraphs>95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BEYSIS TATIANA</dc:creator>
  <cp:lastModifiedBy>Angel Hernández González</cp:lastModifiedBy>
  <cp:revision>11</cp:revision>
  <dcterms:created xsi:type="dcterms:W3CDTF">2018-07-18T04:48:00Z</dcterms:created>
  <dcterms:modified xsi:type="dcterms:W3CDTF">2018-07-19T17:57:20Z</dcterms:modified>
</cp:coreProperties>
</file>